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68" r:id="rId2"/>
    <p:sldId id="270" r:id="rId3"/>
    <p:sldId id="468" r:id="rId4"/>
    <p:sldId id="278" r:id="rId5"/>
    <p:sldId id="469" r:id="rId6"/>
    <p:sldId id="470" r:id="rId7"/>
    <p:sldId id="473" r:id="rId8"/>
    <p:sldId id="471" r:id="rId9"/>
    <p:sldId id="343" r:id="rId10"/>
    <p:sldId id="472" r:id="rId11"/>
    <p:sldId id="395" r:id="rId12"/>
    <p:sldId id="466" r:id="rId13"/>
    <p:sldId id="363" r:id="rId14"/>
    <p:sldId id="271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E6F1"/>
    <a:srgbClr val="1969B2"/>
    <a:srgbClr val="117457"/>
    <a:srgbClr val="B4C7E7"/>
    <a:srgbClr val="5AA5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83001" autoAdjust="0"/>
  </p:normalViewPr>
  <p:slideViewPr>
    <p:cSldViewPr snapToGrid="0">
      <p:cViewPr varScale="1">
        <p:scale>
          <a:sx n="114" d="100"/>
          <a:sy n="114" d="100"/>
        </p:scale>
        <p:origin x="408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A41B4A-1BEF-4060-B990-F97A3677CE15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E00BE-85E8-4D2D-9815-9DA6A5DD79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820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E00BE-85E8-4D2D-9815-9DA6A5DD790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409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E00BE-85E8-4D2D-9815-9DA6A5DD790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269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E00BE-85E8-4D2D-9815-9DA6A5DD790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221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E00BE-85E8-4D2D-9815-9DA6A5DD790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272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E00BE-85E8-4D2D-9815-9DA6A5DD790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683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71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015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027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273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64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97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5901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549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617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6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431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54D0E-B397-44A9-9DEC-6D5F0C511797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287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36899BE1-AA56-4470-8952-F397C1E788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638" y="2308223"/>
            <a:ext cx="2179324" cy="527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4277" tIns="17138" rIns="34277" bIns="17138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ctr">
              <a:spcBef>
                <a:spcPts val="281"/>
              </a:spcBef>
              <a:defRPr/>
            </a:pPr>
            <a:r>
              <a:rPr lang="en-US" altLang="zh-CN" sz="32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32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实验</a:t>
            </a:r>
            <a:endParaRPr lang="en-US" altLang="zh-CN" sz="32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7134CB2C-E940-4C5F-9769-8E37C3CFC5DB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</p:spTree>
    <p:extLst>
      <p:ext uri="{BB962C8B-B14F-4D97-AF65-F5344CB8AC3E}">
        <p14:creationId xmlns:p14="http://schemas.microsoft.com/office/powerpoint/2010/main" val="2446172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9858" y="1418815"/>
            <a:ext cx="5074922" cy="2305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介绍（了解）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相关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HAL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库驱动介绍（掌握）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配置步骤（掌握）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，编程实战（掌握）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BEE11C6D-F198-4914-9576-1779828E380A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</p:spTree>
    <p:extLst>
      <p:ext uri="{BB962C8B-B14F-4D97-AF65-F5344CB8AC3E}">
        <p14:creationId xmlns:p14="http://schemas.microsoft.com/office/powerpoint/2010/main" val="3124498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69BBA885-3A0D-4E1A-966C-EFE8E1E372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512" y="545739"/>
            <a:ext cx="3817666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配置步骤（掌握）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53D7C1F4-F50A-4EBA-8F00-405DAF0E9E51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9FB5015-3F3E-4AE7-B405-1E3F5EB7C4F1}"/>
              </a:ext>
            </a:extLst>
          </p:cNvPr>
          <p:cNvSpPr/>
          <p:nvPr/>
        </p:nvSpPr>
        <p:spPr>
          <a:xfrm>
            <a:off x="459515" y="1180507"/>
            <a:ext cx="2930016" cy="397457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，配置串口工作参数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6C63A08-5D72-49D3-92FF-88ED82E6C7D6}"/>
              </a:ext>
            </a:extLst>
          </p:cNvPr>
          <p:cNvSpPr/>
          <p:nvPr/>
        </p:nvSpPr>
        <p:spPr>
          <a:xfrm>
            <a:off x="459515" y="1762869"/>
            <a:ext cx="2930015" cy="397457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，串口底层初始化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12F30139-7A9E-4E94-BCFA-A3C05AE5FF82}"/>
              </a:ext>
            </a:extLst>
          </p:cNvPr>
          <p:cNvSpPr/>
          <p:nvPr/>
        </p:nvSpPr>
        <p:spPr>
          <a:xfrm>
            <a:off x="459515" y="2927593"/>
            <a:ext cx="2930015" cy="397457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r>
              <a:rPr lang="zh-CN" altLang="en-US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，设置优先级，使能中断</a:t>
            </a:r>
            <a:endParaRPr lang="zh-CN" altLang="en-US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359E7A1-1316-46C2-B7E1-135E3A70807D}"/>
              </a:ext>
            </a:extLst>
          </p:cNvPr>
          <p:cNvSpPr/>
          <p:nvPr/>
        </p:nvSpPr>
        <p:spPr>
          <a:xfrm>
            <a:off x="3576893" y="1204677"/>
            <a:ext cx="17550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HAL_UART_Init()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A806779-6BD3-446F-BE21-0BCBC5C39DF4}"/>
              </a:ext>
            </a:extLst>
          </p:cNvPr>
          <p:cNvSpPr/>
          <p:nvPr/>
        </p:nvSpPr>
        <p:spPr>
          <a:xfrm>
            <a:off x="3576893" y="1789576"/>
            <a:ext cx="27901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配置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GPIO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NVIC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CLOCK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9D053C3-D5E0-4C82-87DD-EEABD1CC68FE}"/>
              </a:ext>
            </a:extLst>
          </p:cNvPr>
          <p:cNvSpPr/>
          <p:nvPr/>
        </p:nvSpPr>
        <p:spPr>
          <a:xfrm>
            <a:off x="3576893" y="2371938"/>
            <a:ext cx="27200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__HAL_UART_ENABLE_IT()</a:t>
            </a:r>
            <a:endParaRPr lang="zh-CN" altLang="en-US" sz="1600" dirty="0">
              <a:solidFill>
                <a:srgbClr val="002060"/>
              </a:solidFill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5BAC66EB-0612-4B2F-A43E-81742A42AF3A}"/>
              </a:ext>
            </a:extLst>
          </p:cNvPr>
          <p:cNvSpPr/>
          <p:nvPr/>
        </p:nvSpPr>
        <p:spPr>
          <a:xfrm>
            <a:off x="459515" y="3509955"/>
            <a:ext cx="2930016" cy="397457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r>
              <a:rPr lang="zh-CN" altLang="en-US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，编写中断服务函数</a:t>
            </a:r>
            <a:endParaRPr lang="zh-CN" altLang="en-US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6A3510A-DE97-4DFD-9A0E-2D69431E7738}"/>
              </a:ext>
            </a:extLst>
          </p:cNvPr>
          <p:cNvSpPr/>
          <p:nvPr/>
        </p:nvSpPr>
        <p:spPr>
          <a:xfrm>
            <a:off x="459515" y="4092315"/>
            <a:ext cx="2930016" cy="397457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</a:t>
            </a:r>
            <a:r>
              <a:rPr lang="zh-CN" altLang="en-US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，串口数据发送</a:t>
            </a:r>
            <a:endParaRPr lang="zh-CN" altLang="en-US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4FBD7F5A-B6E1-4416-A1F4-E9CB901E1F97}"/>
              </a:ext>
            </a:extLst>
          </p:cNvPr>
          <p:cNvSpPr/>
          <p:nvPr/>
        </p:nvSpPr>
        <p:spPr>
          <a:xfrm>
            <a:off x="459515" y="2345231"/>
            <a:ext cx="2930015" cy="397457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r>
              <a:rPr lang="zh-CN" altLang="en-US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，开启串口异步接收中断</a:t>
            </a:r>
            <a:endParaRPr lang="zh-CN" altLang="en-US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C69D5FD-ACAF-422A-94E7-BA82278C0593}"/>
              </a:ext>
            </a:extLst>
          </p:cNvPr>
          <p:cNvSpPr/>
          <p:nvPr/>
        </p:nvSpPr>
        <p:spPr>
          <a:xfrm>
            <a:off x="3576893" y="2958555"/>
            <a:ext cx="488633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HAL_NVIC_SetPriority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HAL_NVIC_EnableIRQ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  <a:endParaRPr lang="zh-CN" altLang="en-US" sz="1600" dirty="0">
              <a:solidFill>
                <a:srgbClr val="002060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DC53EFF-2663-44A2-931C-C0CAAF305D73}"/>
              </a:ext>
            </a:extLst>
          </p:cNvPr>
          <p:cNvSpPr/>
          <p:nvPr/>
        </p:nvSpPr>
        <p:spPr>
          <a:xfrm>
            <a:off x="3576893" y="3536662"/>
            <a:ext cx="48279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USARTx_IRQHandler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HAL_UART_Receive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  <a:endParaRPr lang="zh-CN" altLang="en-US" sz="1600" dirty="0">
              <a:solidFill>
                <a:srgbClr val="002060"/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DD370A26-0A7D-4AA6-BD48-2AD5133718B8}"/>
              </a:ext>
            </a:extLst>
          </p:cNvPr>
          <p:cNvSpPr/>
          <p:nvPr/>
        </p:nvSpPr>
        <p:spPr>
          <a:xfrm>
            <a:off x="3576893" y="4105422"/>
            <a:ext cx="488633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USART_DR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600" dirty="0" err="1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HAL_UART_Transmit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94704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7" grpId="0"/>
      <p:bldP spid="19" grpId="0"/>
      <p:bldP spid="20" grpId="0"/>
      <p:bldP spid="22" grpId="0" animBg="1"/>
      <p:bldP spid="23" grpId="0" animBg="1"/>
      <p:bldP spid="25" grpId="0" animBg="1"/>
      <p:bldP spid="26" grpId="0"/>
      <p:bldP spid="27" grpId="0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矩形 39">
            <a:extLst>
              <a:ext uri="{FF2B5EF4-FFF2-40B4-BE49-F238E27FC236}">
                <a16:creationId xmlns:a16="http://schemas.microsoft.com/office/drawing/2014/main" id="{ED185B15-22B4-48D0-8684-98075B4F44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998" y="699550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 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编程实战（掌握）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2EF2FDD-8885-4E5C-9489-E27DB35366B2}"/>
              </a:ext>
            </a:extLst>
          </p:cNvPr>
          <p:cNvSpPr txBox="1"/>
          <p:nvPr/>
        </p:nvSpPr>
        <p:spPr>
          <a:xfrm>
            <a:off x="402998" y="1402539"/>
            <a:ext cx="771556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，例程源码解读（两个开发板使用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RS485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实现通信成功，接收或者发送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个字节数据）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1665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矩形 39">
            <a:extLst>
              <a:ext uri="{FF2B5EF4-FFF2-40B4-BE49-F238E27FC236}">
                <a16:creationId xmlns:a16="http://schemas.microsoft.com/office/drawing/2014/main" id="{ED185B15-22B4-48D0-8684-98075B4F44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998" y="699550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2EF2FDD-8885-4E5C-9489-E27DB35366B2}"/>
              </a:ext>
            </a:extLst>
          </p:cNvPr>
          <p:cNvSpPr txBox="1"/>
          <p:nvPr/>
        </p:nvSpPr>
        <p:spPr>
          <a:xfrm>
            <a:off x="2621278" y="2180941"/>
            <a:ext cx="4389599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RS485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实验（课堂总结）</a:t>
            </a: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.pdf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（脑图）</a:t>
            </a:r>
          </a:p>
        </p:txBody>
      </p:sp>
    </p:spTree>
    <p:extLst>
      <p:ext uri="{BB962C8B-B14F-4D97-AF65-F5344CB8AC3E}">
        <p14:creationId xmlns:p14="http://schemas.microsoft.com/office/powerpoint/2010/main" val="131879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812969C5-AE61-47D1-8859-6D3AA39BA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870" y="1475704"/>
            <a:ext cx="4264259" cy="210152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2A94CA9-9750-4E7B-B0E2-4DBA6C49E315}"/>
              </a:ext>
            </a:extLst>
          </p:cNvPr>
          <p:cNvSpPr txBox="1"/>
          <p:nvPr/>
        </p:nvSpPr>
        <p:spPr>
          <a:xfrm>
            <a:off x="1985008" y="3773924"/>
            <a:ext cx="56273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1800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版权所有：广州市星翼电子科技有限公司</a:t>
            </a:r>
            <a:endParaRPr lang="en-US" altLang="zh-CN" sz="1800" b="1" spc="50" dirty="0">
              <a:solidFill>
                <a:srgbClr val="00206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eaLnBrk="1" hangingPunct="1">
              <a:defRPr/>
            </a:pPr>
            <a:r>
              <a:rPr lang="zh-CN" altLang="en-US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天猫店铺：</a:t>
            </a:r>
            <a:r>
              <a:rPr lang="en-US" altLang="zh-CN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https://zhengdianyuanzi.tmall.com</a:t>
            </a:r>
            <a:endParaRPr lang="en-US" altLang="zh-CN" sz="1800" b="1" spc="50" dirty="0">
              <a:solidFill>
                <a:srgbClr val="00206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043F8D4F-FB71-4D19-81FA-5359E6654192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</p:spTree>
    <p:extLst>
      <p:ext uri="{BB962C8B-B14F-4D97-AF65-F5344CB8AC3E}">
        <p14:creationId xmlns:p14="http://schemas.microsoft.com/office/powerpoint/2010/main" val="1690863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9858" y="1418815"/>
            <a:ext cx="5082542" cy="2305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介绍（了解）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相关</a:t>
            </a:r>
            <a:r>
              <a:rPr lang="en-US" altLang="zh-CN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HAL</a:t>
            </a:r>
            <a:r>
              <a:rPr lang="zh-CN" altLang="en-US" sz="2000" b="1" dirty="0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库驱动介绍（掌握）</a:t>
            </a:r>
            <a:endParaRPr lang="en-US" altLang="zh-CN" sz="2000" b="1" dirty="0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配置步骤（掌握）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，编程实战（掌握）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BEE11C6D-F198-4914-9576-1779828E380A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</p:spTree>
    <p:extLst>
      <p:ext uri="{BB962C8B-B14F-4D97-AF65-F5344CB8AC3E}">
        <p14:creationId xmlns:p14="http://schemas.microsoft.com/office/powerpoint/2010/main" val="1684164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292" y="9211"/>
            <a:ext cx="7183773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zh-CN" altLang="en-US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梳理：串口、 </a:t>
            </a:r>
            <a:r>
              <a:rPr lang="en-US" altLang="zh-CN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UART</a:t>
            </a:r>
            <a:r>
              <a:rPr lang="zh-CN" altLang="en-US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、</a:t>
            </a:r>
            <a:r>
              <a:rPr lang="en-US" altLang="zh-CN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TTL</a:t>
            </a:r>
            <a:r>
              <a:rPr lang="zh-CN" altLang="en-US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、</a:t>
            </a:r>
            <a:r>
              <a:rPr lang="en-US" altLang="zh-CN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RS232</a:t>
            </a:r>
            <a:r>
              <a:rPr lang="zh-CN" altLang="en-US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、</a:t>
            </a:r>
            <a:r>
              <a:rPr lang="en-US" altLang="zh-CN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RS422</a:t>
            </a:r>
            <a:r>
              <a:rPr lang="zh-CN" altLang="en-US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、</a:t>
            </a:r>
            <a:r>
              <a:rPr lang="en-US" altLang="zh-CN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关系 </a:t>
            </a:r>
            <a:endParaRPr lang="en-US" altLang="zh-CN" sz="2000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7A44B4C-2A5E-4C74-9E1D-0E58AED9ABA4}"/>
              </a:ext>
            </a:extLst>
          </p:cNvPr>
          <p:cNvSpPr/>
          <p:nvPr/>
        </p:nvSpPr>
        <p:spPr>
          <a:xfrm>
            <a:off x="349435" y="477392"/>
            <a:ext cx="8672645" cy="423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串口是一个泛称，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UART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RS232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RS422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RS485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都遵循类似的通信时序协议，被通称为串口。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3A4A7EC4-A10D-4FE9-B995-82FEDF87B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52" y="951865"/>
            <a:ext cx="7101461" cy="1674398"/>
          </a:xfrm>
          <a:prstGeom prst="rect">
            <a:avLst/>
          </a:prstGeom>
        </p:spPr>
      </p:pic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905B12D7-1A30-497F-93F1-B0D30B361650}"/>
              </a:ext>
            </a:extLst>
          </p:cNvPr>
          <p:cNvSpPr/>
          <p:nvPr/>
        </p:nvSpPr>
        <p:spPr>
          <a:xfrm>
            <a:off x="7671053" y="978731"/>
            <a:ext cx="1282062" cy="307778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>
                <a:solidFill>
                  <a:srgbClr val="002060"/>
                </a:solidFill>
                <a:ea typeface="思源黑体 CN Normal" panose="020B0400000000000000"/>
              </a:rPr>
              <a:t>启动位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24958939-50C0-48FE-9279-3BB194CDA93B}"/>
              </a:ext>
            </a:extLst>
          </p:cNvPr>
          <p:cNvSpPr/>
          <p:nvPr/>
        </p:nvSpPr>
        <p:spPr>
          <a:xfrm>
            <a:off x="7672531" y="1402117"/>
            <a:ext cx="1282062" cy="307778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002060"/>
                </a:solidFill>
                <a:ea typeface="思源黑体 CN Normal" panose="020B0400000000000000"/>
              </a:rPr>
              <a:t>有效数据位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FDCEBE8-496C-416E-9C91-263855A9BCE4}"/>
              </a:ext>
            </a:extLst>
          </p:cNvPr>
          <p:cNvSpPr/>
          <p:nvPr/>
        </p:nvSpPr>
        <p:spPr>
          <a:xfrm>
            <a:off x="7672530" y="1836009"/>
            <a:ext cx="1282062" cy="307778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>
                <a:solidFill>
                  <a:srgbClr val="002060"/>
                </a:solidFill>
                <a:ea typeface="思源黑体 CN Normal" panose="020B0400000000000000"/>
              </a:rPr>
              <a:t>校验位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F49AAD9F-49C3-4A50-9500-5205BD73E74B}"/>
              </a:ext>
            </a:extLst>
          </p:cNvPr>
          <p:cNvSpPr/>
          <p:nvPr/>
        </p:nvSpPr>
        <p:spPr>
          <a:xfrm>
            <a:off x="7671054" y="2268494"/>
            <a:ext cx="1282062" cy="307778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002060"/>
                </a:solidFill>
                <a:ea typeface="思源黑体 CN Normal" panose="020B0400000000000000"/>
              </a:rPr>
              <a:t>停止位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BD760C5-97C6-4ECA-B963-D72F4D3FC978}"/>
              </a:ext>
            </a:extLst>
          </p:cNvPr>
          <p:cNvSpPr/>
          <p:nvPr/>
        </p:nvSpPr>
        <p:spPr>
          <a:xfrm>
            <a:off x="349435" y="2687731"/>
            <a:ext cx="7101460" cy="423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UART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STM32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UART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外设，由此产生串口时序，产生的电平为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CMOS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电平。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0552D81-5526-47BB-A8B4-C89CFEADCC94}"/>
              </a:ext>
            </a:extLst>
          </p:cNvPr>
          <p:cNvSpPr/>
          <p:nvPr/>
        </p:nvSpPr>
        <p:spPr>
          <a:xfrm>
            <a:off x="349435" y="3059335"/>
            <a:ext cx="8353323" cy="423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TTL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RS232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RS422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RS485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是串行通信</a:t>
            </a: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接口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标准。简单来说，就是逻辑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的表示不同。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F639F7-8EDA-46AD-993C-B31CD5B4E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451" y="3558257"/>
            <a:ext cx="8831097" cy="135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867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1" grpId="0" animBg="1"/>
      <p:bldP spid="22" grpId="0" animBg="1"/>
      <p:bldP spid="23" grpId="0" animBg="1"/>
      <p:bldP spid="24" grpId="0" animBg="1"/>
      <p:bldP spid="16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3" y="460689"/>
            <a:ext cx="4422987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介绍（了解）</a:t>
            </a:r>
            <a:endParaRPr lang="en-US" altLang="zh-CN" sz="2000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4FC05973-9106-4AE4-B2B6-0FC1B201F88D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8F0674F-A6F4-44F8-AF75-1263B8E18859}"/>
              </a:ext>
            </a:extLst>
          </p:cNvPr>
          <p:cNvSpPr/>
          <p:nvPr/>
        </p:nvSpPr>
        <p:spPr>
          <a:xfrm>
            <a:off x="418547" y="1229500"/>
            <a:ext cx="6770044" cy="423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RS485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具有强大的组网功能，在串口基础协议之上还制定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MODBUS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协议。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BBF7ED1D-3F94-4BA9-AA5E-F7F39132160E}"/>
              </a:ext>
            </a:extLst>
          </p:cNvPr>
          <p:cNvSpPr/>
          <p:nvPr/>
        </p:nvSpPr>
        <p:spPr>
          <a:xfrm>
            <a:off x="418547" y="1572879"/>
            <a:ext cx="8301325" cy="792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串口基础协议：仅指封装了基本数据包格式的协议（基于数据位）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MODBUS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协议：使用基本数据包组合成通讯帧格式的高层应用协议（基于数据包或字节）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CE968503-495D-435A-81DE-BED63EBCE3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434821"/>
              </p:ext>
            </p:extLst>
          </p:nvPr>
        </p:nvGraphicFramePr>
        <p:xfrm>
          <a:off x="393244" y="2412196"/>
          <a:ext cx="8326628" cy="1980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2513593988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3591591130"/>
                    </a:ext>
                  </a:extLst>
                </a:gridCol>
                <a:gridCol w="1116000">
                  <a:extLst>
                    <a:ext uri="{9D8B030D-6E8A-4147-A177-3AD203B41FA5}">
                      <a16:colId xmlns:a16="http://schemas.microsoft.com/office/drawing/2014/main" val="286432196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3420318875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138114017"/>
                    </a:ext>
                  </a:extLst>
                </a:gridCol>
                <a:gridCol w="941314">
                  <a:extLst>
                    <a:ext uri="{9D8B030D-6E8A-4147-A177-3AD203B41FA5}">
                      <a16:colId xmlns:a16="http://schemas.microsoft.com/office/drawing/2014/main" val="2819070875"/>
                    </a:ext>
                  </a:extLst>
                </a:gridCol>
                <a:gridCol w="941314">
                  <a:extLst>
                    <a:ext uri="{9D8B030D-6E8A-4147-A177-3AD203B41FA5}">
                      <a16:colId xmlns:a16="http://schemas.microsoft.com/office/drawing/2014/main" val="1121775800"/>
                    </a:ext>
                  </a:extLst>
                </a:gridCol>
                <a:gridCol w="1152000">
                  <a:extLst>
                    <a:ext uri="{9D8B030D-6E8A-4147-A177-3AD203B41FA5}">
                      <a16:colId xmlns:a16="http://schemas.microsoft.com/office/drawing/2014/main" val="5054251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通信接口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通信方式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信号线</a:t>
                      </a:r>
                      <a:endParaRPr lang="zh-CN" alt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电平标准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拓扑结构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通信距离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通讯速率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抗干扰能力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3720556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TTL</a:t>
                      </a:r>
                      <a:endParaRPr lang="en-US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全双工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TX/RX/GND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逻辑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 : 2.4~5 V</a:t>
                      </a:r>
                    </a:p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逻辑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 : 0~0.4 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sym typeface="Wingdings" panose="05000000000000000000" pitchFamily="2" charset="2"/>
                        </a:rPr>
                        <a:t>V</a:t>
                      </a:r>
                      <a:endParaRPr lang="zh-CN" alt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点对点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米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100kbps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弱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931067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RS232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全双工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TX/RX/GND</a:t>
                      </a:r>
                      <a:endParaRPr lang="zh-CN" alt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逻辑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 : -(15~3) V</a:t>
                      </a:r>
                    </a:p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逻辑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 : +(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sym typeface="Wingdings" panose="05000000000000000000" pitchFamily="2" charset="2"/>
                        </a:rPr>
                        <a:t>3~15) V</a:t>
                      </a:r>
                      <a:endParaRPr lang="zh-CN" alt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点对点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100</a:t>
                      </a:r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米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20kbps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较弱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14980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RS485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半双工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差分线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AB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逻辑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 : +(2~6)V</a:t>
                      </a:r>
                    </a:p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逻辑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 : -(</a:t>
                      </a:r>
                      <a:r>
                        <a:rPr lang="en-US" altLang="zh-CN" sz="1400" b="0" kern="10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sym typeface="Wingdings" panose="05000000000000000000" pitchFamily="2" charset="2"/>
                        </a:rPr>
                        <a:t>2~6)V</a:t>
                      </a:r>
                      <a:endParaRPr lang="zh-CN" sz="1400" b="0" kern="10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多点双向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1200</a:t>
                      </a:r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米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100kbps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kern="100" baseline="0" dirty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强</a:t>
                      </a:r>
                      <a:endParaRPr lang="zh-CN" sz="1400" b="0" kern="100" baseline="0" dirty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293417"/>
                  </a:ext>
                </a:extLst>
              </a:tr>
            </a:tbl>
          </a:graphicData>
        </a:graphic>
      </p:graphicFrame>
      <p:sp>
        <p:nvSpPr>
          <p:cNvPr id="15" name="矩形 14">
            <a:extLst>
              <a:ext uri="{FF2B5EF4-FFF2-40B4-BE49-F238E27FC236}">
                <a16:creationId xmlns:a16="http://schemas.microsoft.com/office/drawing/2014/main" id="{2082E4EE-FAC5-4077-B965-6C6A109DDCD9}"/>
              </a:ext>
            </a:extLst>
          </p:cNvPr>
          <p:cNvSpPr/>
          <p:nvPr/>
        </p:nvSpPr>
        <p:spPr>
          <a:xfrm>
            <a:off x="418547" y="873986"/>
            <a:ext cx="7818087" cy="423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RS485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是串行通信标准，使用差分信号传输，抗干扰能力强，常用于工控领域。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230D83A4-02DE-42DE-AA30-1F87DECE4EAE}"/>
              </a:ext>
            </a:extLst>
          </p:cNvPr>
          <p:cNvSpPr/>
          <p:nvPr/>
        </p:nvSpPr>
        <p:spPr>
          <a:xfrm>
            <a:off x="393243" y="4490650"/>
            <a:ext cx="2659445" cy="2778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接口电平低，不易损坏芯片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517D603E-BFC0-42D8-827E-EABE5991B23C}"/>
              </a:ext>
            </a:extLst>
          </p:cNvPr>
          <p:cNvSpPr/>
          <p:nvPr/>
        </p:nvSpPr>
        <p:spPr>
          <a:xfrm>
            <a:off x="3890301" y="4494391"/>
            <a:ext cx="1332514" cy="2778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传输速率高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1BC28C88-008F-4268-B587-4C5DA102135E}"/>
              </a:ext>
            </a:extLst>
          </p:cNvPr>
          <p:cNvSpPr/>
          <p:nvPr/>
        </p:nvSpPr>
        <p:spPr>
          <a:xfrm>
            <a:off x="6060427" y="4492144"/>
            <a:ext cx="2659445" cy="2778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传输距离远，支持节点多</a:t>
            </a:r>
          </a:p>
        </p:txBody>
      </p:sp>
    </p:spTree>
    <p:extLst>
      <p:ext uri="{BB962C8B-B14F-4D97-AF65-F5344CB8AC3E}">
        <p14:creationId xmlns:p14="http://schemas.microsoft.com/office/powerpoint/2010/main" val="347441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5" grpId="0"/>
      <p:bldP spid="13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874" y="460689"/>
            <a:ext cx="2319350" cy="417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RS485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总线连接图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4FC05973-9106-4AE4-B2B6-0FC1B201F88D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66AAAD0-F0CA-470B-9FA9-BA67DA120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88" y="904541"/>
            <a:ext cx="6134100" cy="39052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8A21219-7B12-4D6F-8121-F513B1939801}"/>
              </a:ext>
            </a:extLst>
          </p:cNvPr>
          <p:cNvSpPr/>
          <p:nvPr/>
        </p:nvSpPr>
        <p:spPr>
          <a:xfrm>
            <a:off x="489979" y="2510408"/>
            <a:ext cx="5483276" cy="759655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电平转换芯片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D2887A1-0525-4549-B0B8-AFE1AA9B56C9}"/>
              </a:ext>
            </a:extLst>
          </p:cNvPr>
          <p:cNvSpPr/>
          <p:nvPr/>
        </p:nvSpPr>
        <p:spPr>
          <a:xfrm>
            <a:off x="6276869" y="1318773"/>
            <a:ext cx="1812908" cy="1531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电平转换芯片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SP3485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TP8485E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MAX485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90FCA55-37F5-4650-AE01-968A0F8FB2E2}"/>
              </a:ext>
            </a:extLst>
          </p:cNvPr>
          <p:cNvSpPr/>
          <p:nvPr/>
        </p:nvSpPr>
        <p:spPr>
          <a:xfrm>
            <a:off x="0" y="3822450"/>
            <a:ext cx="1321459" cy="844633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匹配电阻</a:t>
            </a:r>
            <a:endParaRPr lang="en-US" altLang="zh-CN" sz="1600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FD34B49-D0D7-43B2-89F6-F7EABB1E530B}"/>
              </a:ext>
            </a:extLst>
          </p:cNvPr>
          <p:cNvSpPr/>
          <p:nvPr/>
        </p:nvSpPr>
        <p:spPr>
          <a:xfrm>
            <a:off x="4900727" y="3824632"/>
            <a:ext cx="1321459" cy="844633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匹配电阻</a:t>
            </a:r>
            <a:endParaRPr lang="en-US" altLang="zh-CN" sz="1600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B761FE8-1DB8-4A7D-9CC5-331AF0B70BB1}"/>
              </a:ext>
            </a:extLst>
          </p:cNvPr>
          <p:cNvSpPr/>
          <p:nvPr/>
        </p:nvSpPr>
        <p:spPr>
          <a:xfrm>
            <a:off x="6276869" y="3650942"/>
            <a:ext cx="2799893" cy="922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匹配电阻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确保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RS485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总线的稳定性，抑制噪声。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5CD89DF-AA7E-4DC5-95F2-FB30B7E5EC39}"/>
              </a:ext>
            </a:extLst>
          </p:cNvPr>
          <p:cNvSpPr/>
          <p:nvPr/>
        </p:nvSpPr>
        <p:spPr>
          <a:xfrm>
            <a:off x="3489576" y="3761412"/>
            <a:ext cx="878443" cy="423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双绞线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2069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/>
      <p:bldP spid="15" grpId="0" animBg="1"/>
      <p:bldP spid="19" grpId="0" animBg="1"/>
      <p:bldP spid="20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>
            <a:extLst>
              <a:ext uri="{FF2B5EF4-FFF2-40B4-BE49-F238E27FC236}">
                <a16:creationId xmlns:a16="http://schemas.microsoft.com/office/drawing/2014/main" id="{91BE87F8-7CEB-4A98-93EF-81DB6F3ABE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43" y="364992"/>
            <a:ext cx="3883437" cy="199458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443" y="-47832"/>
            <a:ext cx="2483020" cy="41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RS485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通信电路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CEB62B4E-A076-46C8-B6BA-238820E5DECD}"/>
              </a:ext>
            </a:extLst>
          </p:cNvPr>
          <p:cNvSpPr/>
          <p:nvPr/>
        </p:nvSpPr>
        <p:spPr>
          <a:xfrm>
            <a:off x="4791632" y="468908"/>
            <a:ext cx="2092996" cy="36000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 :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接收器输出端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664371B-4578-43F9-988A-3CD9908D39DE}"/>
              </a:ext>
            </a:extLst>
          </p:cNvPr>
          <p:cNvSpPr/>
          <p:nvPr/>
        </p:nvSpPr>
        <p:spPr>
          <a:xfrm>
            <a:off x="4791632" y="1600561"/>
            <a:ext cx="2092996" cy="561102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 :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驱动器输出使能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（高电平有效）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F53089FA-BE9A-4206-A1E3-1CECB6773691}"/>
              </a:ext>
            </a:extLst>
          </p:cNvPr>
          <p:cNvSpPr/>
          <p:nvPr/>
        </p:nvSpPr>
        <p:spPr>
          <a:xfrm>
            <a:off x="7035214" y="468908"/>
            <a:ext cx="2031412" cy="36000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DI :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驱动器输入端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905FD9-1D0C-4C91-9E58-58028FEA6258}"/>
              </a:ext>
            </a:extLst>
          </p:cNvPr>
          <p:cNvSpPr/>
          <p:nvPr/>
        </p:nvSpPr>
        <p:spPr>
          <a:xfrm>
            <a:off x="4791632" y="955285"/>
            <a:ext cx="2092996" cy="534541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 :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接收器输出使能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（低电平有效） 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EF4B8A15-747D-411E-BEFF-24DE4E7A4B53}"/>
              </a:ext>
            </a:extLst>
          </p:cNvPr>
          <p:cNvSpPr/>
          <p:nvPr/>
        </p:nvSpPr>
        <p:spPr>
          <a:xfrm>
            <a:off x="7035214" y="949827"/>
            <a:ext cx="2031412" cy="54000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 :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接收器的输入端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/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驱动器的输出端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C76526E0-B60A-43C8-9079-8525CF809D2C}"/>
              </a:ext>
            </a:extLst>
          </p:cNvPr>
          <p:cNvSpPr/>
          <p:nvPr/>
        </p:nvSpPr>
        <p:spPr>
          <a:xfrm>
            <a:off x="7035214" y="1600561"/>
            <a:ext cx="2031412" cy="54000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A: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接收器的输入端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/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驱动器的输出端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9D4AB1F-94AE-4F0D-9AF8-EFDC66DD70C9}"/>
              </a:ext>
            </a:extLst>
          </p:cNvPr>
          <p:cNvSpPr/>
          <p:nvPr/>
        </p:nvSpPr>
        <p:spPr>
          <a:xfrm>
            <a:off x="4942691" y="4227476"/>
            <a:ext cx="4130966" cy="922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接收器输出端：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 - B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≥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+0.2V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则为高电平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 - B 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≤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-0.2  V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则为低电平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1CAAE3B-E094-45B5-9E39-B9605990B59D}"/>
              </a:ext>
            </a:extLst>
          </p:cNvPr>
          <p:cNvSpPr/>
          <p:nvPr/>
        </p:nvSpPr>
        <p:spPr>
          <a:xfrm>
            <a:off x="325740" y="4213202"/>
            <a:ext cx="4130966" cy="922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DI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驱动器输入端：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DI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为低电平，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为低电平，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为高电平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DI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为高电平，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为高电平，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为低电平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EC2C0ACF-A87E-4E25-BA2C-7AFDD0E7F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112" y="2670575"/>
            <a:ext cx="3479482" cy="1528559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29E3A53-7B37-4652-AE27-BE0B5F1144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3253" y="2607269"/>
            <a:ext cx="3479482" cy="1627241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EF57FF52-4D8E-41EA-9C61-F1E75DEC64CE}"/>
              </a:ext>
            </a:extLst>
          </p:cNvPr>
          <p:cNvSpPr/>
          <p:nvPr/>
        </p:nvSpPr>
        <p:spPr>
          <a:xfrm>
            <a:off x="3004845" y="1724950"/>
            <a:ext cx="548251" cy="214895"/>
          </a:xfrm>
          <a:prstGeom prst="rect">
            <a:avLst/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C379799-E112-490F-9FFA-34973D074A77}"/>
              </a:ext>
            </a:extLst>
          </p:cNvPr>
          <p:cNvSpPr/>
          <p:nvPr/>
        </p:nvSpPr>
        <p:spPr>
          <a:xfrm>
            <a:off x="3142557" y="1409016"/>
            <a:ext cx="471982" cy="214895"/>
          </a:xfrm>
          <a:prstGeom prst="rect">
            <a:avLst/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5E28C953-C877-4EA5-AE36-CFAB24FD749A}"/>
              </a:ext>
            </a:extLst>
          </p:cNvPr>
          <p:cNvSpPr/>
          <p:nvPr/>
        </p:nvSpPr>
        <p:spPr>
          <a:xfrm>
            <a:off x="3627598" y="1200890"/>
            <a:ext cx="402293" cy="377065"/>
          </a:xfrm>
          <a:prstGeom prst="rect">
            <a:avLst/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C0938EAD-0CA4-4A51-915B-467FB09EC940}"/>
              </a:ext>
            </a:extLst>
          </p:cNvPr>
          <p:cNvSpPr/>
          <p:nvPr/>
        </p:nvSpPr>
        <p:spPr>
          <a:xfrm>
            <a:off x="0" y="2233121"/>
            <a:ext cx="9143999" cy="423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注意：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R19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R22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是两个偏置电阻，用来保证总线空闲时，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</a:t>
            </a:r>
            <a:r>
              <a:rPr lang="en-US" altLang="zh-CN" sz="1600" baseline="-250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AB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大于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0.2V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，避免压差不定导致逻辑混乱。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0176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7" grpId="0" animBg="1"/>
      <p:bldP spid="28" grpId="0" animBg="1"/>
      <p:bldP spid="29" grpId="0" animBg="1"/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179"/>
            <a:ext cx="216408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485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通信波形图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7BADB20B-3E07-4285-849F-7C8409B9431D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DD785FC-A57C-4206-B233-9C128E3FF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8" y="1166593"/>
            <a:ext cx="4572000" cy="3048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4D0C7B83-6010-4838-8AC2-C63C814FB7E3}"/>
              </a:ext>
            </a:extLst>
          </p:cNvPr>
          <p:cNvSpPr/>
          <p:nvPr/>
        </p:nvSpPr>
        <p:spPr>
          <a:xfrm>
            <a:off x="1480850" y="1904419"/>
            <a:ext cx="415811" cy="16062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B03C4187-3765-476D-8B2B-F17DF8774667}"/>
              </a:ext>
            </a:extLst>
          </p:cNvPr>
          <p:cNvCxnSpPr>
            <a:cxnSpLocks/>
          </p:cNvCxnSpPr>
          <p:nvPr/>
        </p:nvCxnSpPr>
        <p:spPr>
          <a:xfrm>
            <a:off x="403858" y="1011711"/>
            <a:ext cx="457200" cy="0"/>
          </a:xfrm>
          <a:prstGeom prst="line">
            <a:avLst/>
          </a:prstGeom>
          <a:ln w="762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EA2C3133-07FD-40F1-AF27-30467A2B1A3B}"/>
              </a:ext>
            </a:extLst>
          </p:cNvPr>
          <p:cNvCxnSpPr>
            <a:cxnSpLocks/>
          </p:cNvCxnSpPr>
          <p:nvPr/>
        </p:nvCxnSpPr>
        <p:spPr>
          <a:xfrm>
            <a:off x="1615238" y="1011711"/>
            <a:ext cx="45720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9E15C176-8153-46A5-8C80-DFD9EF911CE3}"/>
              </a:ext>
            </a:extLst>
          </p:cNvPr>
          <p:cNvSpPr txBox="1"/>
          <p:nvPr/>
        </p:nvSpPr>
        <p:spPr>
          <a:xfrm>
            <a:off x="884013" y="827045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32E7BE0-52A0-42A8-9A7F-D2DAF8586482}"/>
              </a:ext>
            </a:extLst>
          </p:cNvPr>
          <p:cNvSpPr txBox="1"/>
          <p:nvPr/>
        </p:nvSpPr>
        <p:spPr>
          <a:xfrm>
            <a:off x="2117063" y="827045"/>
            <a:ext cx="561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305F00A-9942-4752-93EE-C25DFCE4E5F2}"/>
              </a:ext>
            </a:extLst>
          </p:cNvPr>
          <p:cNvSpPr/>
          <p:nvPr/>
        </p:nvSpPr>
        <p:spPr>
          <a:xfrm>
            <a:off x="5178653" y="1414483"/>
            <a:ext cx="3818508" cy="922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发送端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如果发送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，即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为高电平，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为低电平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如果发送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，即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为低电平，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为高电平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A58C1E-2FC8-4194-975A-3B23306DA529}"/>
              </a:ext>
            </a:extLst>
          </p:cNvPr>
          <p:cNvSpPr/>
          <p:nvPr/>
        </p:nvSpPr>
        <p:spPr>
          <a:xfrm>
            <a:off x="5178653" y="2551174"/>
            <a:ext cx="3818508" cy="9155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接收端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 - B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≥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+0.2V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则为高电平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 - B 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≤ 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-0.2  V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</a:t>
            </a:r>
            <a:r>
              <a:rPr lang="zh-CN" altLang="en-US" sz="14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则为低电平</a:t>
            </a:r>
            <a:endParaRPr lang="en-US" altLang="zh-CN" sz="14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CD96434-A298-4434-AF46-038783EE6C91}"/>
              </a:ext>
            </a:extLst>
          </p:cNvPr>
          <p:cNvSpPr/>
          <p:nvPr/>
        </p:nvSpPr>
        <p:spPr>
          <a:xfrm>
            <a:off x="2482896" y="1904419"/>
            <a:ext cx="195484" cy="16062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31C81F-E9A2-46CA-A9D2-4C39383757E9}"/>
              </a:ext>
            </a:extLst>
          </p:cNvPr>
          <p:cNvSpPr txBox="1"/>
          <p:nvPr/>
        </p:nvSpPr>
        <p:spPr>
          <a:xfrm>
            <a:off x="1531103" y="156487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F433AF8-08AA-4EC7-BFA3-32C4EBF6ECC3}"/>
              </a:ext>
            </a:extLst>
          </p:cNvPr>
          <p:cNvSpPr txBox="1"/>
          <p:nvPr/>
        </p:nvSpPr>
        <p:spPr>
          <a:xfrm>
            <a:off x="2415718" y="156487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endParaRPr lang="zh-CN" altLang="en-US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7942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4" grpId="0"/>
      <p:bldP spid="25" grpId="0"/>
      <p:bldP spid="26" grpId="0"/>
      <p:bldP spid="27" grpId="0"/>
      <p:bldP spid="28" grpId="0" animBg="1"/>
      <p:bldP spid="10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179"/>
            <a:ext cx="216408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硬件连接实物图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7BADB20B-3E07-4285-849F-7C8409B9431D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23D3143-3A3D-416F-ADF4-E7232635B0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" y="839660"/>
            <a:ext cx="5074920" cy="39651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4DAE0D7-A3D2-42F1-AAC8-73DCD633B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280" y="991724"/>
            <a:ext cx="3726180" cy="379783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C8C69B8-D08C-4D0D-AD1F-83E8786B63EE}"/>
              </a:ext>
            </a:extLst>
          </p:cNvPr>
          <p:cNvSpPr/>
          <p:nvPr/>
        </p:nvSpPr>
        <p:spPr>
          <a:xfrm>
            <a:off x="4495800" y="991724"/>
            <a:ext cx="464820" cy="4255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809B7B6-7771-4058-A628-0F29A47A2FD2}"/>
              </a:ext>
            </a:extLst>
          </p:cNvPr>
          <p:cNvSpPr/>
          <p:nvPr/>
        </p:nvSpPr>
        <p:spPr>
          <a:xfrm>
            <a:off x="5910571" y="991724"/>
            <a:ext cx="464820" cy="4255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287BAC2-0C5C-421E-B779-97F4CBE28AFF}"/>
              </a:ext>
            </a:extLst>
          </p:cNvPr>
          <p:cNvSpPr/>
          <p:nvPr/>
        </p:nvSpPr>
        <p:spPr>
          <a:xfrm>
            <a:off x="3787140" y="2465215"/>
            <a:ext cx="434340" cy="2779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D0C7B83-6010-4838-8AC2-C63C814FB7E3}"/>
              </a:ext>
            </a:extLst>
          </p:cNvPr>
          <p:cNvSpPr/>
          <p:nvPr/>
        </p:nvSpPr>
        <p:spPr>
          <a:xfrm>
            <a:off x="8360522" y="976484"/>
            <a:ext cx="434340" cy="2779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381B97F-DEB2-48B9-8984-0DFDCC564BD9}"/>
              </a:ext>
            </a:extLst>
          </p:cNvPr>
          <p:cNvSpPr/>
          <p:nvPr/>
        </p:nvSpPr>
        <p:spPr>
          <a:xfrm>
            <a:off x="4149211" y="618501"/>
            <a:ext cx="2402268" cy="357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接线端子：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94B0376-92FE-4CF8-AC1B-300A998DA399}"/>
              </a:ext>
            </a:extLst>
          </p:cNvPr>
          <p:cNvSpPr/>
          <p:nvPr/>
        </p:nvSpPr>
        <p:spPr>
          <a:xfrm>
            <a:off x="7897719" y="618501"/>
            <a:ext cx="1277781" cy="357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跳线帽选择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101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 animBg="1"/>
      <p:bldP spid="18" grpId="0" animBg="1"/>
      <p:bldP spid="19" grpId="0" animBg="1"/>
      <p:bldP spid="20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D7E88C-2CE1-4357-BBF3-28BCEDC81D82}"/>
              </a:ext>
            </a:extLst>
          </p:cNvPr>
          <p:cNvSpPr txBox="1"/>
          <p:nvPr/>
        </p:nvSpPr>
        <p:spPr>
          <a:xfrm>
            <a:off x="5895639" y="4835727"/>
            <a:ext cx="3126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技术支持论坛：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www.openedv.com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22DF7026-0282-4986-B815-9A2D97D74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179"/>
            <a:ext cx="494665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、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RS485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相关</a:t>
            </a:r>
            <a:r>
              <a:rPr lang="en-US" altLang="zh-CN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HAL</a:t>
            </a:r>
            <a:r>
              <a:rPr lang="zh-CN" altLang="en-US" sz="2000" b="1" dirty="0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库驱动介绍（掌握）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7BADB20B-3E07-4285-849F-7C8409B9431D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B0C99BEF-CF73-4B37-9B43-9117146EA2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6273528"/>
              </p:ext>
            </p:extLst>
          </p:nvPr>
        </p:nvGraphicFramePr>
        <p:xfrm>
          <a:off x="187234" y="1160440"/>
          <a:ext cx="8446663" cy="2520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8000">
                  <a:extLst>
                    <a:ext uri="{9D8B030D-6E8A-4147-A177-3AD203B41FA5}">
                      <a16:colId xmlns:a16="http://schemas.microsoft.com/office/drawing/2014/main" val="107443588"/>
                    </a:ext>
                  </a:extLst>
                </a:gridCol>
                <a:gridCol w="2146663">
                  <a:extLst>
                    <a:ext uri="{9D8B030D-6E8A-4147-A177-3AD203B41FA5}">
                      <a16:colId xmlns:a16="http://schemas.microsoft.com/office/drawing/2014/main" val="2964890757"/>
                    </a:ext>
                  </a:extLst>
                </a:gridCol>
                <a:gridCol w="2232000">
                  <a:extLst>
                    <a:ext uri="{9D8B030D-6E8A-4147-A177-3AD203B41FA5}">
                      <a16:colId xmlns:a16="http://schemas.microsoft.com/office/drawing/2014/main" val="342030332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驱动函数</a:t>
                      </a:r>
                      <a:endParaRPr lang="zh-CN" sz="1600" kern="100" dirty="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关联寄存器</a:t>
                      </a:r>
                      <a:endParaRPr lang="zh-CN" sz="1600" kern="100" dirty="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功能描述</a:t>
                      </a:r>
                      <a:endParaRPr lang="zh-CN" sz="1600" kern="100" dirty="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457830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600" b="1" kern="100" dirty="0">
                          <a:solidFill>
                            <a:schemeClr val="lt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__</a:t>
                      </a:r>
                      <a:r>
                        <a:rPr lang="en-US" altLang="zh-CN" sz="1600" b="1" kern="100" dirty="0" err="1">
                          <a:solidFill>
                            <a:schemeClr val="lt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HAL_RCC_USARTx_CLK_ENABLE</a:t>
                      </a:r>
                      <a:r>
                        <a:rPr lang="en-US" altLang="zh-CN" sz="1600" b="1" kern="100" dirty="0">
                          <a:solidFill>
                            <a:schemeClr val="lt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(…)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使能串口时钟</a:t>
                      </a:r>
                      <a:endParaRPr lang="zh-CN" altLang="zh-CN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95954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600" kern="100" dirty="0" err="1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HAL_UART_Init</a:t>
                      </a:r>
                      <a:r>
                        <a:rPr lang="en-US" altLang="zh-CN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(…)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USART_CR1/CR2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初始化串口</a:t>
                      </a:r>
                      <a:endParaRPr lang="zh-CN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375610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600" kern="100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__HAL_UART_ENABLE_IT(…)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USART_CR1</a:t>
                      </a:r>
                      <a:endParaRPr lang="zh-CN" altLang="en-US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使能串口相关中断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397199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600" b="1" kern="100" dirty="0" err="1">
                          <a:solidFill>
                            <a:schemeClr val="lt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HAL_UART_Receive</a:t>
                      </a:r>
                      <a:r>
                        <a:rPr lang="en-US" altLang="zh-CN" sz="1600" b="1" kern="100" dirty="0">
                          <a:solidFill>
                            <a:schemeClr val="lt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(…)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USART_DR</a:t>
                      </a:r>
                      <a:endParaRPr lang="zh-CN" altLang="en-US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串口接收数据</a:t>
                      </a:r>
                      <a:endParaRPr lang="zh-CN" altLang="zh-CN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466059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600" b="1" kern="100" dirty="0" err="1">
                          <a:solidFill>
                            <a:schemeClr val="lt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HAL_UART_Transmit</a:t>
                      </a:r>
                      <a:r>
                        <a:rPr lang="en-US" altLang="zh-CN" sz="1600" b="1" kern="100" dirty="0">
                          <a:solidFill>
                            <a:schemeClr val="lt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(…)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USART_DR</a:t>
                      </a:r>
                      <a:endParaRPr lang="zh-CN" altLang="en-US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串口发送数据</a:t>
                      </a:r>
                      <a:endParaRPr lang="zh-CN" altLang="zh-CN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427418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600" b="1" kern="100" dirty="0">
                          <a:solidFill>
                            <a:schemeClr val="lt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__HAL_UART_GET_FLAG(…)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USART_SR</a:t>
                      </a:r>
                      <a:endParaRPr lang="zh-CN" altLang="en-US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00" dirty="0"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查询当前串口的状态</a:t>
                      </a:r>
                      <a:endParaRPr lang="zh-CN" altLang="zh-CN" sz="1600" kern="100" dirty="0"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6709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876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19734</TotalTime>
  <Words>1069</Words>
  <Application>Microsoft Office PowerPoint</Application>
  <PresentationFormat>全屏显示(16:9)</PresentationFormat>
  <Paragraphs>191</Paragraphs>
  <Slides>14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等线</vt:lpstr>
      <vt:lpstr>等线 Light</vt:lpstr>
      <vt:lpstr>思源黑体 CN Bold</vt:lpstr>
      <vt:lpstr>思源黑体 CN Normal</vt:lpstr>
      <vt:lpstr>思源黑体 CN Regular</vt:lpstr>
      <vt:lpstr>Arial</vt:lpstr>
      <vt:lpstr>Calibri</vt:lpstr>
      <vt:lpstr>Calibri Light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fae login</cp:lastModifiedBy>
  <cp:revision>160</cp:revision>
  <dcterms:created xsi:type="dcterms:W3CDTF">2021-03-21T09:45:45Z</dcterms:created>
  <dcterms:modified xsi:type="dcterms:W3CDTF">2022-03-22T10:29:13Z</dcterms:modified>
</cp:coreProperties>
</file>

<file path=docProps/thumbnail.jpeg>
</file>